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ow Bold" charset="1" panose="000008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DM Sans Bold" charset="1" panose="00000000000000000000"/>
      <p:regular r:id="rId27"/>
    </p:embeddedFont>
    <p:embeddedFont>
      <p:font typeface="DM San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46.png" Type="http://schemas.openxmlformats.org/officeDocument/2006/relationships/image"/><Relationship Id="rId5" Target="../media/image12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9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3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358374" y="-93431"/>
            <a:ext cx="15188067" cy="10380431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85" t="0" r="-128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01098" y="3660772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PROBLEM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00961" y="4936797"/>
            <a:ext cx="685732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Trek with unknown guides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180" y="2129797"/>
            <a:ext cx="5416137" cy="99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Local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96948" y="661880"/>
            <a:ext cx="9012126" cy="902395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6216" y="3682247"/>
            <a:ext cx="6259121" cy="516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Top 5 Foreign Nationals taking permit for ACAP in May 2024</a:t>
            </a:r>
          </a:p>
          <a:p>
            <a:pPr algn="ctr">
              <a:lnSpc>
                <a:spcPts val="4250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 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China (189)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UK (188)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USA (179)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Germany (177)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France (171)</a:t>
            </a:r>
          </a:p>
          <a:p>
            <a:pPr algn="l">
              <a:lnSpc>
                <a:spcPts val="4250"/>
              </a:lnSpc>
            </a:pPr>
          </a:p>
          <a:p>
            <a:pPr algn="ctr">
              <a:lnSpc>
                <a:spcPts val="2870"/>
              </a:lnSpc>
            </a:pPr>
            <a:r>
              <a:rPr lang="en-US" sz="2079" strike="noStrike" u="none">
                <a:solidFill>
                  <a:srgbClr val="FFFFFF"/>
                </a:solidFill>
                <a:latin typeface="DM Sans"/>
              </a:rPr>
              <a:t>Source: ACAP Office, Pokhara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45020" y="5679087"/>
            <a:ext cx="3101946" cy="99857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326049" y="6748993"/>
            <a:ext cx="1937805" cy="1827431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454885" y="3408596"/>
            <a:ext cx="5684298" cy="1099582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1136918" y="4599810"/>
            <a:ext cx="4316068" cy="996496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96623" y="1779083"/>
            <a:ext cx="75199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SALES FUNNEL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2741" y="3609876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52741" y="4758296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2741" y="5904302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52741" y="7052722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3296007">
            <a:off x="15216433" y="7069581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296007">
            <a:off x="-3448159" y="-2417132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10395" y="3653314"/>
            <a:ext cx="6345242" cy="6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1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DM Sans"/>
              </a:rPr>
              <a:t>Target Audience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10395" y="4788529"/>
            <a:ext cx="6345242" cy="6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1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DM Sans"/>
              </a:rPr>
              <a:t>Marketing (50%)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10395" y="5925835"/>
            <a:ext cx="6345242" cy="6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1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DM Sans"/>
              </a:rPr>
              <a:t>Lead (30%)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10395" y="7063141"/>
            <a:ext cx="6345242" cy="6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815">
                <a:solidFill>
                  <a:srgbClr val="FFFFFF"/>
                </a:solidFill>
                <a:latin typeface="DM Sans"/>
              </a:rPr>
              <a:t>Clients Conversion(5%)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2969986" y="4700133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2907030" y="5835347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2907030" y="6972653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2077680" y="3647310"/>
            <a:ext cx="237344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160 Thousand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74252" y="4798054"/>
            <a:ext cx="218029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80 Thousand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29308" y="5935360"/>
            <a:ext cx="213545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24 Thousand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71915" y="7144391"/>
            <a:ext cx="85023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1200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2858773"/>
            <a:ext cx="1095908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8"/>
              </a:lnSpc>
            </a:pPr>
            <a:r>
              <a:rPr lang="en-US" sz="8107">
                <a:solidFill>
                  <a:srgbClr val="FFFBFB"/>
                </a:solidFill>
                <a:latin typeface="Now Bold"/>
              </a:rPr>
              <a:t>FINANCE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737" y="4829390"/>
            <a:ext cx="9309718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6AEFF"/>
                </a:solidFill>
                <a:latin typeface="Now Bold"/>
              </a:rPr>
              <a:t>FIRST YEAR EXPENSES  </a:t>
            </a:r>
          </a:p>
          <a:p>
            <a:pPr algn="l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24 LAKHS 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6AEFF"/>
                </a:solidFill>
                <a:latin typeface="Now Bold"/>
              </a:rPr>
              <a:t>BREAK EVEN POINT  </a:t>
            </a:r>
          </a:p>
          <a:p>
            <a:pPr algn="l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AFTER 1.5 YEAR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OR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1200 TREKS PER YEAR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180" y="2129797"/>
            <a:ext cx="5416137" cy="197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Finance Breakdown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81336" y="-148841"/>
            <a:ext cx="10397954" cy="1064920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6216" y="5854364"/>
            <a:ext cx="6259121" cy="69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79">
                <a:solidFill>
                  <a:srgbClr val="FFFFFF"/>
                </a:solidFill>
                <a:latin typeface="DM Sans Bold"/>
              </a:rPr>
              <a:t>Total: 24,03,400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30270" y="1374176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4.6 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30270" y="3524017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9.1 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30270" y="5863889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5.4 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0270" y="8206404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4.6 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0867" y="-1947718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6835" y="2198987"/>
            <a:ext cx="16734331" cy="7557632"/>
            <a:chOff x="0" y="0"/>
            <a:chExt cx="6352063" cy="28687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2063" cy="2868747"/>
            </a:xfrm>
            <a:custGeom>
              <a:avLst/>
              <a:gdLst/>
              <a:ahLst/>
              <a:cxnLst/>
              <a:rect r="r" b="b" t="t" l="l"/>
              <a:pathLst>
                <a:path h="2868747" w="6352063">
                  <a:moveTo>
                    <a:pt x="0" y="0"/>
                  </a:moveTo>
                  <a:lnTo>
                    <a:pt x="6352063" y="0"/>
                  </a:lnTo>
                  <a:lnTo>
                    <a:pt x="6352063" y="2868747"/>
                  </a:lnTo>
                  <a:lnTo>
                    <a:pt x="0" y="286874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352063" cy="2906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726887" y="-1426205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779678" y="2724150"/>
          <a:ext cx="4832800" cy="6534150"/>
        </p:xfrm>
        <a:graphic>
          <a:graphicData uri="http://schemas.openxmlformats.org/drawingml/2006/table">
            <a:tbl>
              <a:tblPr/>
              <a:tblGrid>
                <a:gridCol w="3108891"/>
                <a:gridCol w="1723909"/>
              </a:tblGrid>
              <a:tr h="813181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Canva Sans Bold"/>
                        </a:rPr>
                        <a:t>Office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Canva Sans Bold"/>
                        </a:rPr>
                        <a:t>Office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Furnitures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35000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Monitors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40000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Rent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180000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Water and Electricity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24000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Cleaning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Snacks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134400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2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Meetings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60000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831708" y="2737572"/>
          <a:ext cx="4144403" cy="3253653"/>
        </p:xfrm>
        <a:graphic>
          <a:graphicData uri="http://schemas.openxmlformats.org/drawingml/2006/table">
            <a:tbl>
              <a:tblPr/>
              <a:tblGrid>
                <a:gridCol w="2472229"/>
                <a:gridCol w="1672174"/>
              </a:tblGrid>
              <a:tr h="80958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Salary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Salary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600000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Content Writer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135000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9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180000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831708" y="6004647"/>
          <a:ext cx="4144403" cy="3253653"/>
        </p:xfrm>
        <a:graphic>
          <a:graphicData uri="http://schemas.openxmlformats.org/drawingml/2006/table">
            <a:tbl>
              <a:tblPr/>
              <a:tblGrid>
                <a:gridCol w="2609080"/>
                <a:gridCol w="1535323"/>
              </a:tblGrid>
              <a:tr h="80958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Marketting and 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Marketting and 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20000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Server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300000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9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Google Ads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225000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504461" y="4364399"/>
          <a:ext cx="5463197" cy="3438525"/>
        </p:xfrm>
        <a:graphic>
          <a:graphicData uri="http://schemas.openxmlformats.org/drawingml/2006/table">
            <a:tbl>
              <a:tblPr/>
              <a:tblGrid>
                <a:gridCol w="3036200"/>
                <a:gridCol w="2426997"/>
              </a:tblGrid>
              <a:tr h="809065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Others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Others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9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Insurance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400000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Miscellaneous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60000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1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BFB"/>
                          </a:solidFill>
                          <a:latin typeface="DM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BFB"/>
                          </a:solidFill>
                          <a:latin typeface="DM Sans Bold"/>
                        </a:rPr>
                        <a:t>2403400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580041" y="1019175"/>
            <a:ext cx="10109751" cy="99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Finance Breakdown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49111" t="0" r="-6354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3615629"/>
            <a:ext cx="10959085" cy="124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8"/>
              </a:lnSpc>
            </a:pPr>
            <a:r>
              <a:rPr lang="en-US" sz="8107">
                <a:solidFill>
                  <a:srgbClr val="FFFBFB"/>
                </a:solidFill>
                <a:latin typeface="Now Bold"/>
              </a:rPr>
              <a:t>OUR BUSINESS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5318136"/>
            <a:ext cx="880719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6AEFF"/>
                </a:solidFill>
                <a:latin typeface="Now Bold"/>
              </a:rPr>
              <a:t>20% COMISSION ON EACH SALE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1282" y="282773"/>
            <a:ext cx="8055208" cy="9301626"/>
            <a:chOff x="0" y="0"/>
            <a:chExt cx="54991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275865" y="499987"/>
            <a:ext cx="7715070" cy="8908857"/>
            <a:chOff x="0" y="0"/>
            <a:chExt cx="54991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4133" t="0" r="-7413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0035" y="1698193"/>
            <a:ext cx="8437330" cy="122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OUR USP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2037" y="4117486"/>
            <a:ext cx="9693325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 Bold"/>
              </a:rPr>
              <a:t>Trust-worthy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 Bold"/>
              </a:rPr>
              <a:t>Trekking Guides in single platform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23064" y="389323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92484" y="4112787"/>
            <a:ext cx="2448475" cy="243891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5161" r="223" b="-2516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21419" y="3893230"/>
            <a:ext cx="2845162" cy="4381054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890839" y="4112787"/>
            <a:ext cx="2448475" cy="243891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24999" r="223" b="-2499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19774" y="3893230"/>
            <a:ext cx="2845162" cy="4381054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089194" y="4112787"/>
            <a:ext cx="2448475" cy="2438911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887" t="0" r="-1887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919280" y="1626663"/>
            <a:ext cx="1045065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70331" y="6730047"/>
            <a:ext cx="2470628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Tara Prasad Gurung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64407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CEO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35227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Rohan Raj Poudel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2762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COO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33582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Surendra Tamang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01117" y="7651993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CTO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0" t="-27071" r="0" b="-2707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51008" y="4412978"/>
            <a:ext cx="5985985" cy="130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64153" y="1800947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358374" y="-93431"/>
            <a:ext cx="15188067" cy="10380431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7542" r="0" b="-4754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1098" y="3850760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0961" y="5126784"/>
            <a:ext cx="685732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Detailed list of verified Trek Guides to choose from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26" r="0" b="-1272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2267678"/>
            <a:ext cx="9635210" cy="1524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9"/>
              </a:lnSpc>
            </a:pPr>
            <a:r>
              <a:rPr lang="en-US" sz="9940">
                <a:solidFill>
                  <a:srgbClr val="FFFBFB"/>
                </a:solidFill>
                <a:latin typeface="Now Bold"/>
              </a:rPr>
              <a:t>TREKGUIDE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3772893"/>
            <a:ext cx="8493001" cy="152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8"/>
              </a:lnSpc>
            </a:pPr>
            <a:r>
              <a:rPr lang="en-US" sz="9940">
                <a:solidFill>
                  <a:srgbClr val="56AEFF"/>
                </a:solidFill>
                <a:latin typeface="Now Bold"/>
              </a:rPr>
              <a:t>CONNECT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6841" y="5697176"/>
            <a:ext cx="5980642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Web-Platform to connect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Tourist with trekking guides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of their choice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70662" y="6652942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6573" y="718175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2233" y="710272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2092" y="710272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88860" y="2896709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1744" y="2896709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98367" y="2896709"/>
            <a:ext cx="4297048" cy="420601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7202040" y="-267765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57745" y="1885805"/>
            <a:ext cx="2039971" cy="2961825"/>
          </a:xfrm>
          <a:custGeom>
            <a:avLst/>
            <a:gdLst/>
            <a:ahLst/>
            <a:cxnLst/>
            <a:rect r="r" b="b" t="t" l="l"/>
            <a:pathLst>
              <a:path h="2961825" w="2039971">
                <a:moveTo>
                  <a:pt x="0" y="0"/>
                </a:moveTo>
                <a:lnTo>
                  <a:pt x="2039971" y="0"/>
                </a:lnTo>
                <a:lnTo>
                  <a:pt x="2039971" y="2961825"/>
                </a:lnTo>
                <a:lnTo>
                  <a:pt x="0" y="2961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8" r="0" b="-168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39822" y="1787674"/>
            <a:ext cx="2039971" cy="3059956"/>
          </a:xfrm>
          <a:custGeom>
            <a:avLst/>
            <a:gdLst/>
            <a:ahLst/>
            <a:cxnLst/>
            <a:rect r="r" b="b" t="t" l="l"/>
            <a:pathLst>
              <a:path h="3059956" w="2039971">
                <a:moveTo>
                  <a:pt x="0" y="0"/>
                </a:moveTo>
                <a:lnTo>
                  <a:pt x="2039971" y="0"/>
                </a:lnTo>
                <a:lnTo>
                  <a:pt x="2039971" y="3059956"/>
                </a:lnTo>
                <a:lnTo>
                  <a:pt x="0" y="305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46117" y="1597022"/>
            <a:ext cx="2070527" cy="3107733"/>
          </a:xfrm>
          <a:custGeom>
            <a:avLst/>
            <a:gdLst/>
            <a:ahLst/>
            <a:cxnLst/>
            <a:rect r="r" b="b" t="t" l="l"/>
            <a:pathLst>
              <a:path h="3107733" w="2070527">
                <a:moveTo>
                  <a:pt x="0" y="0"/>
                </a:moveTo>
                <a:lnTo>
                  <a:pt x="2070527" y="0"/>
                </a:lnTo>
                <a:lnTo>
                  <a:pt x="2070527" y="3107733"/>
                </a:lnTo>
                <a:lnTo>
                  <a:pt x="0" y="3107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09490" y="5213007"/>
            <a:ext cx="1610604" cy="278195"/>
          </a:xfrm>
          <a:custGeom>
            <a:avLst/>
            <a:gdLst/>
            <a:ahLst/>
            <a:cxnLst/>
            <a:rect r="r" b="b" t="t" l="l"/>
            <a:pathLst>
              <a:path h="278195" w="1610604">
                <a:moveTo>
                  <a:pt x="0" y="0"/>
                </a:moveTo>
                <a:lnTo>
                  <a:pt x="1610604" y="0"/>
                </a:lnTo>
                <a:lnTo>
                  <a:pt x="1610604" y="278195"/>
                </a:lnTo>
                <a:lnTo>
                  <a:pt x="0" y="278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334966" y="5213091"/>
            <a:ext cx="1610604" cy="278195"/>
          </a:xfrm>
          <a:custGeom>
            <a:avLst/>
            <a:gdLst/>
            <a:ahLst/>
            <a:cxnLst/>
            <a:rect r="r" b="b" t="t" l="l"/>
            <a:pathLst>
              <a:path h="278195" w="1610604">
                <a:moveTo>
                  <a:pt x="0" y="0"/>
                </a:moveTo>
                <a:lnTo>
                  <a:pt x="1610604" y="0"/>
                </a:lnTo>
                <a:lnTo>
                  <a:pt x="1610604" y="278195"/>
                </a:lnTo>
                <a:lnTo>
                  <a:pt x="0" y="278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056695" y="5073993"/>
            <a:ext cx="1610604" cy="278195"/>
          </a:xfrm>
          <a:custGeom>
            <a:avLst/>
            <a:gdLst/>
            <a:ahLst/>
            <a:cxnLst/>
            <a:rect r="r" b="b" t="t" l="l"/>
            <a:pathLst>
              <a:path h="278195" w="1610604">
                <a:moveTo>
                  <a:pt x="0" y="0"/>
                </a:moveTo>
                <a:lnTo>
                  <a:pt x="1610604" y="0"/>
                </a:lnTo>
                <a:lnTo>
                  <a:pt x="1610604" y="278195"/>
                </a:lnTo>
                <a:lnTo>
                  <a:pt x="0" y="278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218181" y="7213641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10" y="0"/>
                </a:lnTo>
                <a:lnTo>
                  <a:pt x="4319810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71122" y="399195"/>
            <a:ext cx="15057693" cy="92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22"/>
              </a:lnSpc>
              <a:spcBef>
                <a:spcPct val="0"/>
              </a:spcBef>
            </a:pPr>
            <a:r>
              <a:rPr lang="en-US" sz="5935">
                <a:solidFill>
                  <a:srgbClr val="FFFFFF"/>
                </a:solidFill>
                <a:latin typeface="Now Bold"/>
              </a:rPr>
              <a:t>WELCOME TO TREKGUIDECONNECT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61657" y="4840391"/>
            <a:ext cx="3432147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0071C9"/>
                </a:solidFill>
                <a:latin typeface="DM Sans Bold"/>
              </a:rPr>
              <a:t>Pemba Sherpa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41765" y="5734875"/>
            <a:ext cx="3200745" cy="54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I thrive on the thrill of adventure and the serenity of nature.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35672" y="4757928"/>
            <a:ext cx="2616655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1945B"/>
                </a:solidFill>
                <a:latin typeface="DM Sans Bold"/>
              </a:rPr>
              <a:t>Surendra Tamang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61625" y="5695088"/>
            <a:ext cx="3200745" cy="81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 is not just a hobby; it's a way of life. It allows me to disconnect from the hustle and bustle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21899" y="4666655"/>
            <a:ext cx="239516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39B54A"/>
                </a:solidFill>
                <a:latin typeface="DM Sans Bold"/>
              </a:rPr>
              <a:t>Sita Bhujel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93059" y="5695088"/>
            <a:ext cx="3200745" cy="136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enthusiastic trekking guide with a passion for exploring the great outdoors. From scaling majestic mountain ranges to navigating dense forests,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26507" y="4124365"/>
            <a:ext cx="8224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$50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19987" y="4124365"/>
            <a:ext cx="8450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$60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87648" y="4124365"/>
            <a:ext cx="769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$35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52462" y="7362731"/>
            <a:ext cx="980554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Book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6938041" y="7213641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10" y="0"/>
                </a:lnTo>
                <a:lnTo>
                  <a:pt x="4319810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8596458" y="7343681"/>
            <a:ext cx="980554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Book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746284" y="712177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702092" y="7232691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10" y="0"/>
                </a:lnTo>
                <a:lnTo>
                  <a:pt x="4319810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360509" y="7362731"/>
            <a:ext cx="980554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Book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1" t="0" r="-45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18393" y="737260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28548" y="8943144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09" y="0"/>
                </a:lnTo>
                <a:lnTo>
                  <a:pt x="4319809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63031" y="801299"/>
            <a:ext cx="9879016" cy="74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GUIDE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0047" y="293391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Past Trekking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7387" y="3562737"/>
            <a:ext cx="6991749" cy="65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Guided team of 10 trekkers from Germany to Everest Base Camp (</a:t>
            </a:r>
            <a:r>
              <a:rPr lang="en-US" sz="1931">
                <a:solidFill>
                  <a:srgbClr val="FFFFFF"/>
                </a:solidFill>
                <a:latin typeface="DM Sans Bold"/>
              </a:rPr>
              <a:t>24th June - 13th July</a:t>
            </a:r>
            <a:r>
              <a:rPr lang="en-US" sz="1931">
                <a:solidFill>
                  <a:srgbClr val="FFFFFF"/>
                </a:solidFill>
                <a:latin typeface="DM Sans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30047" y="4876370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Reviews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7387" y="5505191"/>
            <a:ext cx="6015843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He is the best guide to hire for Everest Trekking.</a:t>
            </a:r>
          </a:p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I loved the way he handle the bad situation we had while trekking, thanks!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047" y="681915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Offering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387" y="7447977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Annapurna base camp Trekking Guide</a:t>
            </a:r>
          </a:p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Everest Base camp Trekking Guide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47387" y="4233841"/>
            <a:ext cx="6991749" cy="65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Guided on Annapurna Base camp with 2 Trekkers from France (</a:t>
            </a:r>
            <a:r>
              <a:rPr lang="en-US" sz="1931">
                <a:solidFill>
                  <a:srgbClr val="FFFFFF"/>
                </a:solidFill>
                <a:latin typeface="DM Sans Bold"/>
              </a:rPr>
              <a:t>3rd October - 9th October</a:t>
            </a:r>
            <a:r>
              <a:rPr lang="en-US" sz="1931">
                <a:solidFill>
                  <a:srgbClr val="FFFFFF"/>
                </a:solidFill>
                <a:latin typeface="DM Sans"/>
              </a:rPr>
              <a:t>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51971" y="8934392"/>
            <a:ext cx="16448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Book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519327" y="8922895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09" y="0"/>
                </a:lnTo>
                <a:lnTo>
                  <a:pt x="4319809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347152" y="8914143"/>
            <a:ext cx="26360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Meeting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338817" y="-93431"/>
            <a:ext cx="15188067" cy="10380431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646" t="0" r="-1064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1098" y="3850760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0961" y="5126784"/>
            <a:ext cx="6857328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Details of Guides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Reviews and Ratings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Text/Video Interview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Booking for Selected Days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934482" y="0"/>
            <a:ext cx="16451268" cy="11243778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4" t="0" r="-123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1098" y="3850760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0961" y="5126784"/>
            <a:ext cx="6857328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Personalized Itinerary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Experience Sharing (Blogging)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Secured Escrow Payment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180" y="2129797"/>
            <a:ext cx="5416137" cy="98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Tourist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30247" y="602346"/>
            <a:ext cx="9738360" cy="90823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6216" y="3682247"/>
            <a:ext cx="6259121" cy="49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6.1 Lakhs Tourist in 2022</a:t>
            </a:r>
          </a:p>
          <a:p>
            <a:pPr algn="l">
              <a:lnSpc>
                <a:spcPts val="4250"/>
              </a:lnSpc>
            </a:pP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 strike="noStrike" u="none">
                <a:solidFill>
                  <a:srgbClr val="FFFFFF"/>
                </a:solidFill>
                <a:latin typeface="DM Sans"/>
              </a:rPr>
              <a:t>10 Lakhs Tourist in 2023</a:t>
            </a:r>
          </a:p>
          <a:p>
            <a:pPr algn="l">
              <a:lnSpc>
                <a:spcPts val="4250"/>
              </a:lnSpc>
            </a:pP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 strike="noStrike" u="none">
                <a:solidFill>
                  <a:srgbClr val="FFFFFF"/>
                </a:solidFill>
                <a:latin typeface="DM Sans"/>
              </a:rPr>
              <a:t>Government Target of 16 Lakhs in 2024</a:t>
            </a:r>
          </a:p>
          <a:p>
            <a:pPr algn="l">
              <a:lnSpc>
                <a:spcPts val="4250"/>
              </a:lnSpc>
            </a:pPr>
          </a:p>
          <a:p>
            <a:pPr algn="l">
              <a:lnSpc>
                <a:spcPts val="4250"/>
              </a:lnSpc>
            </a:pPr>
          </a:p>
          <a:p>
            <a:pPr algn="l">
              <a:lnSpc>
                <a:spcPts val="2870"/>
              </a:lnSpc>
            </a:pPr>
            <a:r>
              <a:rPr lang="en-US" sz="2079" strike="noStrike" u="none">
                <a:solidFill>
                  <a:srgbClr val="FFFFFF"/>
                </a:solidFill>
                <a:latin typeface="DM Sans"/>
              </a:rPr>
              <a:t>Source: Nepal Tourism Statistics 2022 (MoCTCA)</a:t>
            </a:r>
          </a:p>
          <a:p>
            <a:pPr algn="l">
              <a:lnSpc>
                <a:spcPts val="2870"/>
              </a:lnSpc>
            </a:pPr>
            <a:r>
              <a:rPr lang="en-US" sz="2079" strike="noStrike" u="none">
                <a:solidFill>
                  <a:srgbClr val="FFFFFF"/>
                </a:solidFill>
                <a:latin typeface="DM Sans"/>
              </a:rPr>
              <a:t>                            &amp; 2081/82 Budget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0" t="-18508" r="0" b="-1850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80668" y="3547366"/>
            <a:ext cx="3238670" cy="160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4BD1FB"/>
                </a:solidFill>
                <a:latin typeface="Now Bold"/>
              </a:rPr>
              <a:t>10</a:t>
            </a:r>
            <a:r>
              <a:rPr lang="en-US" sz="10421" strike="noStrike" u="none">
                <a:solidFill>
                  <a:srgbClr val="4BD1FB"/>
                </a:solidFill>
                <a:latin typeface="Now Bold"/>
              </a:rPr>
              <a:t>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75787" y="4615756"/>
            <a:ext cx="6448433" cy="185459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682418" y="1760435"/>
            <a:ext cx="623517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STATISTICS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4382" y="6199581"/>
            <a:ext cx="5451240" cy="129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769">
                <a:solidFill>
                  <a:srgbClr val="FFFFFF"/>
                </a:solidFill>
                <a:latin typeface="DM Sans Bold"/>
              </a:rPr>
              <a:t>Tourist visiting Nepal do Trekking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4486" y="8681529"/>
            <a:ext cx="6288094" cy="34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FFFFFF"/>
                </a:solidFill>
                <a:latin typeface="Canva Sans"/>
              </a:rPr>
              <a:t>Source: Nepal Tourism Statistics 2022 (MoCTCA)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DAGGteEMbeo</dc:identifier>
  <dcterms:modified xsi:type="dcterms:W3CDTF">2011-08-01T06:04:30Z</dcterms:modified>
  <cp:revision>1</cp:revision>
  <dc:title>TrekGuide</dc:title>
</cp:coreProperties>
</file>